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Manrope" panose="020B0604020202020204" charset="0"/>
      <p:regular r:id="rId18"/>
    </p:embeddedFont>
    <p:embeddedFont>
      <p:font typeface="Prata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665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790" y="1212532"/>
            <a:ext cx="7932420" cy="1081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STRUCTURES &amp; ALGORITHMS CASE STUDY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5790" y="2553891"/>
            <a:ext cx="7932420" cy="2163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00"/>
              </a:lnSpc>
              <a:buNone/>
            </a:pPr>
            <a:r>
              <a:rPr lang="en-US" sz="68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Fraud Detection System</a:t>
            </a:r>
            <a:endParaRPr lang="en-US" sz="6800" dirty="0"/>
          </a:p>
        </p:txBody>
      </p:sp>
      <p:sp>
        <p:nvSpPr>
          <p:cNvPr id="5" name="Text 2"/>
          <p:cNvSpPr/>
          <p:nvPr/>
        </p:nvSpPr>
        <p:spPr>
          <a:xfrm>
            <a:off x="605790" y="4977289"/>
            <a:ext cx="793242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Leveraging Advanced Data Structures for Financial Security.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5790" y="5621893"/>
            <a:ext cx="2163842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 Members: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05790" y="6065282"/>
            <a:ext cx="375511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Bharath . G (CB.SC.U4CSE24005)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5790" y="6402705"/>
            <a:ext cx="3755112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Sandu Brahma Varun Teja (CB.SC.U4CSE24045)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790718" y="5621893"/>
            <a:ext cx="2163842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0718" y="6065282"/>
            <a:ext cx="375511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Nikhilraj Letha (CB.SC.U4CSE24026)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790718" y="6402705"/>
            <a:ext cx="375511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Santhosh V (CB.SC.U4CSE24047)</a:t>
            </a:r>
            <a:endParaRPr lang="en-US" sz="1350" dirty="0"/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4BE59730-4842-0701-6280-22883990E249}"/>
              </a:ext>
            </a:extLst>
          </p:cNvPr>
          <p:cNvSpPr/>
          <p:nvPr/>
        </p:nvSpPr>
        <p:spPr>
          <a:xfrm>
            <a:off x="395407" y="5513784"/>
            <a:ext cx="8150423" cy="1545193"/>
          </a:xfrm>
          <a:prstGeom prst="roundRect">
            <a:avLst>
              <a:gd name="adj" fmla="val 7635"/>
            </a:avLst>
          </a:prstGeom>
          <a:noFill/>
          <a:ln w="22860">
            <a:solidFill>
              <a:srgbClr val="595B5E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041" y="406956"/>
            <a:ext cx="185023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Chapter 14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518041" y="697349"/>
            <a:ext cx="7420451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 Bridging Theory and Practice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518041" y="1381839"/>
            <a:ext cx="1359431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demonstrates that computer science fundamentals—data structures and algorithms—form the foundation of modern financial security systems.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7307580" y="1784985"/>
            <a:ext cx="15240" cy="5245179"/>
          </a:xfrm>
          <a:prstGeom prst="roundRect">
            <a:avLst>
              <a:gd name="adj" fmla="val 145690"/>
            </a:avLst>
          </a:prstGeom>
          <a:solidFill>
            <a:srgbClr val="595B5E"/>
          </a:solidFill>
          <a:ln/>
        </p:spPr>
      </p:sp>
      <p:sp>
        <p:nvSpPr>
          <p:cNvPr id="6" name="Shape 4"/>
          <p:cNvSpPr/>
          <p:nvPr/>
        </p:nvSpPr>
        <p:spPr>
          <a:xfrm>
            <a:off x="502801" y="1784985"/>
            <a:ext cx="6797159" cy="1089303"/>
          </a:xfrm>
          <a:prstGeom prst="roundRect">
            <a:avLst>
              <a:gd name="adj" fmla="val 2038"/>
            </a:avLst>
          </a:prstGeom>
          <a:solidFill>
            <a:srgbClr val="404245"/>
          </a:solidFill>
          <a:ln/>
        </p:spPr>
      </p:sp>
      <p:sp>
        <p:nvSpPr>
          <p:cNvPr id="7" name="Text 5"/>
          <p:cNvSpPr/>
          <p:nvPr/>
        </p:nvSpPr>
        <p:spPr>
          <a:xfrm>
            <a:off x="5301734" y="1932980"/>
            <a:ext cx="185023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Achievement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0796" y="2252901"/>
            <a:ext cx="6501170" cy="47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Successful integration of eight data structures for a comprehensive, multi-layered fraud detection architecture.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7330440" y="3170277"/>
            <a:ext cx="6797159" cy="1089303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10" name="Text 8"/>
          <p:cNvSpPr/>
          <p:nvPr/>
        </p:nvSpPr>
        <p:spPr>
          <a:xfrm>
            <a:off x="7478435" y="3318272"/>
            <a:ext cx="185023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Lesson Learned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478435" y="3638193"/>
            <a:ext cx="6501170" cy="47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Choosing the right data structure for each operation is critical; trade-offs between speed, space, and accuracy are inevitable.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502801" y="4555569"/>
            <a:ext cx="6797159" cy="1089303"/>
          </a:xfrm>
          <a:prstGeom prst="roundRect">
            <a:avLst>
              <a:gd name="adj" fmla="val 2038"/>
            </a:avLst>
          </a:prstGeom>
          <a:solidFill>
            <a:srgbClr val="404245"/>
          </a:solidFill>
          <a:ln/>
        </p:spPr>
      </p:sp>
      <p:sp>
        <p:nvSpPr>
          <p:cNvPr id="13" name="Text 11"/>
          <p:cNvSpPr/>
          <p:nvPr/>
        </p:nvSpPr>
        <p:spPr>
          <a:xfrm>
            <a:off x="5301734" y="4703564"/>
            <a:ext cx="185023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Impact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650796" y="5023485"/>
            <a:ext cx="6501170" cy="47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Applicable to banking, e-commerce, and cryptocurrency monitoring, demonstrating practical security solutions.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7330440" y="5940862"/>
            <a:ext cx="6797159" cy="1089303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16" name="Text 14"/>
          <p:cNvSpPr/>
          <p:nvPr/>
        </p:nvSpPr>
        <p:spPr>
          <a:xfrm>
            <a:off x="7478435" y="6088856"/>
            <a:ext cx="185023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Educational Value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478435" y="6408777"/>
            <a:ext cx="6501170" cy="47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Illustrates how theoretical DSA concepts translate directly into efficient, scalable, and accurate real-world systems.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739973" y="7363063"/>
            <a:ext cx="1337238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"DSA knowledge is not just for coding interviews, but is essential for solving real-world problems at scale."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518041" y="7196614"/>
            <a:ext cx="15240" cy="628888"/>
          </a:xfrm>
          <a:prstGeom prst="rect">
            <a:avLst/>
          </a:prstGeom>
          <a:solidFill>
            <a:srgbClr val="84482D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0135F1-D4B6-12AA-E23C-F6D0FF516AAA}"/>
              </a:ext>
            </a:extLst>
          </p:cNvPr>
          <p:cNvSpPr txBox="1"/>
          <p:nvPr/>
        </p:nvSpPr>
        <p:spPr>
          <a:xfrm>
            <a:off x="670560" y="487680"/>
            <a:ext cx="13472160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IN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 Bloom, B. H. (1970). Space/time trade-offs in hash coding with allowable errors. Com </a:t>
            </a:r>
            <a:r>
              <a:rPr lang="en-IN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munications</a:t>
            </a:r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ACM, 13(7), 422-426.</a:t>
            </a:r>
          </a:p>
          <a:p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 </a:t>
            </a:r>
            <a:r>
              <a:rPr lang="en-IN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Cormen</a:t>
            </a:r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 H., </a:t>
            </a:r>
            <a:r>
              <a:rPr lang="en-IN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Leiserson</a:t>
            </a:r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 E., Rivest, R. L., &amp; Stein, C. (2009). Introduction to Algorithms (3rd ed.). MIT Press. </a:t>
            </a:r>
          </a:p>
          <a:p>
            <a:endParaRPr lang="en-IN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 Knuth, D. E. (1998). The Art of Computer Programming, Volume 3: Sorting and Searching (2nd ed.). Addison-Wesley. </a:t>
            </a:r>
          </a:p>
          <a:p>
            <a:endParaRPr lang="en-IN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 Sedgewick, R., &amp; Wayne, K. (2011). Algorithms (4th ed.). Addison-Wesley. </a:t>
            </a:r>
          </a:p>
          <a:p>
            <a:endParaRPr lang="en-IN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 </a:t>
            </a:r>
            <a:r>
              <a:rPr lang="en-IN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Skiena</a:t>
            </a:r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S. (2008). The Algorithm Design Manual (2nd ed.). Springer. </a:t>
            </a:r>
          </a:p>
          <a:p>
            <a:endParaRPr lang="en-IN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 Federal Trade Commission. (2020). Consumer Sentinel Network Data Book 2020. Re </a:t>
            </a:r>
            <a:r>
              <a:rPr lang="en-IN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trieved</a:t>
            </a:r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https://www.ftc.gov </a:t>
            </a:r>
          </a:p>
          <a:p>
            <a:endParaRPr lang="en-IN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 Dal </a:t>
            </a:r>
            <a:r>
              <a:rPr lang="en-IN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Pozzolo</a:t>
            </a:r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et al. (2019). Credit Card Fraud Detection: A Realistic </a:t>
            </a:r>
            <a:r>
              <a:rPr lang="en-IN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Novel Learning Strategy. IEEE Transactions on Neural Networks and Learning Systems. Fraud Detection System 33 </a:t>
            </a:r>
          </a:p>
          <a:p>
            <a:endParaRPr lang="en-IN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  </a:t>
            </a:r>
            <a:r>
              <a:rPr lang="en-IN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Akoglu</a:t>
            </a:r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L., Tong, H., &amp; Koutra, D. (2018). Graph-based Anomaly Detection and Description: A Survey. Data Mining and Knowledge Discovery, 29(3), 626-688. </a:t>
            </a:r>
          </a:p>
          <a:p>
            <a:endParaRPr lang="en-IN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[9]  Python Software Foundation. (2023). Python Documentation: Data Structures. Re </a:t>
            </a:r>
            <a:r>
              <a:rPr lang="en-IN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trieved</a:t>
            </a:r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https://docs.python.org</a:t>
            </a: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D228DC75-8851-9496-9EA7-23B4080A2801}"/>
              </a:ext>
            </a:extLst>
          </p:cNvPr>
          <p:cNvSpPr/>
          <p:nvPr/>
        </p:nvSpPr>
        <p:spPr>
          <a:xfrm>
            <a:off x="487681" y="487680"/>
            <a:ext cx="13279120" cy="6725920"/>
          </a:xfrm>
          <a:prstGeom prst="roundRect">
            <a:avLst>
              <a:gd name="adj" fmla="val 7635"/>
            </a:avLst>
          </a:prstGeom>
          <a:noFill/>
          <a:ln w="22860">
            <a:solidFill>
              <a:srgbClr val="595B5E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204973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580549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Chapter 1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37830" y="994172"/>
            <a:ext cx="7465100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Data Structures Utilized</a:t>
            </a:r>
            <a:endParaRPr lang="en-US" sz="4150" dirty="0"/>
          </a:p>
        </p:txBody>
      </p:sp>
      <p:sp>
        <p:nvSpPr>
          <p:cNvPr id="4" name="Text 2"/>
          <p:cNvSpPr/>
          <p:nvPr/>
        </p:nvSpPr>
        <p:spPr>
          <a:xfrm>
            <a:off x="737830" y="1969175"/>
            <a:ext cx="1315473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system integrates eight fundamental data structures, each serving a critical role in pattern matching, risk scoring, and behavioral analysis for real-time fraud detection.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30" y="2880955"/>
            <a:ext cx="632460" cy="6324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33776" y="3058835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Bloom Filter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633776" y="3514606"/>
            <a:ext cx="5549622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Fast, probabilistic membership testing for fraud patterns (O(k)).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883" y="2880955"/>
            <a:ext cx="632460" cy="6324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42828" y="3058835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Trie (Prefix Tree)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8342828" y="3514606"/>
            <a:ext cx="5549741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Efficient deterministic pattern matching for known fraud signatures (O(m)).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30" y="4610814"/>
            <a:ext cx="632460" cy="6324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33776" y="4788694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Hash Table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633776" y="5244465"/>
            <a:ext cx="5549622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Constant-time user profile lookups and transaction logging (O(1) average).</a:t>
            </a:r>
            <a:endParaRPr lang="en-US" sz="16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883" y="4610814"/>
            <a:ext cx="632460" cy="6324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342828" y="4788694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Deque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8342828" y="5244465"/>
            <a:ext cx="5549741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Implements sliding window for recent transaction tracking (O(1) append/pop).</a:t>
            </a:r>
            <a:endParaRPr lang="en-US" sz="16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30" y="6340673"/>
            <a:ext cx="632460" cy="6324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33776" y="6518553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Min/Max Heap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1633776" y="6974324"/>
            <a:ext cx="5549622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Priority queue for tracking high-risk users (O(log n) insertion).</a:t>
            </a:r>
            <a:endParaRPr lang="en-US" sz="165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883" y="6340673"/>
            <a:ext cx="632460" cy="63246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342828" y="6518553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Graph (Adj. List)</a:t>
            </a:r>
            <a:endParaRPr lang="en-US" sz="2050" dirty="0"/>
          </a:p>
        </p:txBody>
      </p:sp>
      <p:sp>
        <p:nvSpPr>
          <p:cNvPr id="22" name="Text 14"/>
          <p:cNvSpPr/>
          <p:nvPr/>
        </p:nvSpPr>
        <p:spPr>
          <a:xfrm>
            <a:off x="8342828" y="6974324"/>
            <a:ext cx="5549741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Models transaction relationships to identify fraud networks (O(1) edge insert).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26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511" y="2884527"/>
            <a:ext cx="318944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Chapter 2: Project Overview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661511" y="3255407"/>
            <a:ext cx="8444389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 of the Detection System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661511" y="4129564"/>
            <a:ext cx="1330737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 analyzes transaction patterns, user behavior, and statistical anomalies to calculate fraud risk scores and flag suspicious activities.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38652" y="4633199"/>
            <a:ext cx="6559153" cy="1437084"/>
          </a:xfrm>
          <a:prstGeom prst="roundRect">
            <a:avLst>
              <a:gd name="adj" fmla="val 7635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8651" y="4644628"/>
            <a:ext cx="91440" cy="1437084"/>
          </a:xfrm>
          <a:prstGeom prst="roundRect">
            <a:avLst>
              <a:gd name="adj" fmla="val 31008"/>
            </a:avLst>
          </a:prstGeom>
          <a:solidFill>
            <a:srgbClr val="84482D"/>
          </a:solidFill>
          <a:ln/>
        </p:spPr>
      </p:sp>
      <p:sp>
        <p:nvSpPr>
          <p:cNvPr id="8" name="Text 5"/>
          <p:cNvSpPr/>
          <p:nvPr/>
        </p:nvSpPr>
        <p:spPr>
          <a:xfrm>
            <a:off x="941903" y="4856440"/>
            <a:ext cx="358592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Multi-layered Pattern Detection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41903" y="5265063"/>
            <a:ext cx="6066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Combines Bloom Filter (fast screening) and Trie (precise verification) for robust fraud pattern recognition.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09617" y="4644628"/>
            <a:ext cx="6559272" cy="1437084"/>
          </a:xfrm>
          <a:prstGeom prst="roundRect">
            <a:avLst>
              <a:gd name="adj" fmla="val 7635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86757" y="4644628"/>
            <a:ext cx="91440" cy="1437084"/>
          </a:xfrm>
          <a:prstGeom prst="roundRect">
            <a:avLst>
              <a:gd name="adj" fmla="val 31008"/>
            </a:avLst>
          </a:prstGeom>
          <a:solidFill>
            <a:srgbClr val="84482D"/>
          </a:solidFill>
          <a:ln/>
        </p:spPr>
      </p:sp>
      <p:sp>
        <p:nvSpPr>
          <p:cNvPr id="12" name="Text 9"/>
          <p:cNvSpPr/>
          <p:nvPr/>
        </p:nvSpPr>
        <p:spPr>
          <a:xfrm>
            <a:off x="7690009" y="4856440"/>
            <a:ext cx="27042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Behavioral Risk Scoring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690009" y="5265063"/>
            <a:ext cx="606706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Calculates composite risk based on Velocity, Amount Deviation, Account Age, and Large Transaction flags.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1511" y="6270665"/>
            <a:ext cx="6559153" cy="1437084"/>
          </a:xfrm>
          <a:prstGeom prst="roundRect">
            <a:avLst>
              <a:gd name="adj" fmla="val 7635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38651" y="6270665"/>
            <a:ext cx="91440" cy="1437084"/>
          </a:xfrm>
          <a:prstGeom prst="roundRect">
            <a:avLst>
              <a:gd name="adj" fmla="val 31008"/>
            </a:avLst>
          </a:prstGeom>
          <a:solidFill>
            <a:srgbClr val="84482D"/>
          </a:solidFill>
          <a:ln/>
        </p:spPr>
      </p:sp>
      <p:sp>
        <p:nvSpPr>
          <p:cNvPr id="16" name="Text 13"/>
          <p:cNvSpPr/>
          <p:nvPr/>
        </p:nvSpPr>
        <p:spPr>
          <a:xfrm>
            <a:off x="941903" y="6482477"/>
            <a:ext cx="338149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Transaction Network Analysis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941903" y="6891099"/>
            <a:ext cx="6066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Uses a directed graph to model user-to-user transfers, identifying money laundering and coordinated fraud rings.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7409617" y="6270665"/>
            <a:ext cx="6559272" cy="1437084"/>
          </a:xfrm>
          <a:prstGeom prst="roundRect">
            <a:avLst>
              <a:gd name="adj" fmla="val 7635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386757" y="6270665"/>
            <a:ext cx="91440" cy="1437084"/>
          </a:xfrm>
          <a:prstGeom prst="roundRect">
            <a:avLst>
              <a:gd name="adj" fmla="val 31008"/>
            </a:avLst>
          </a:prstGeom>
          <a:solidFill>
            <a:srgbClr val="84482D"/>
          </a:solidFill>
          <a:ln/>
        </p:spPr>
      </p:sp>
      <p:sp>
        <p:nvSpPr>
          <p:cNvPr id="20" name="Text 17"/>
          <p:cNvSpPr/>
          <p:nvPr/>
        </p:nvSpPr>
        <p:spPr>
          <a:xfrm>
            <a:off x="7690009" y="6482477"/>
            <a:ext cx="24985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Priority-based Review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7690009" y="6891099"/>
            <a:ext cx="606706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Manages fraud cases using a Max-Heap for top 10 riskiest users and a FIFO Queue for systematic case review.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0881"/>
            <a:ext cx="7842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These Data Structures?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93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structure is selected for its optimal time complexity, ensuring real-time performance and efficient resource management.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783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Bloom Filter: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O(k) membership testing for screening millions of transactions without high memory usage.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34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Trie: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O(m) deterministic matching; supports prefix matching for partial pattern detection.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85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Hash Table: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Critical for O(1) user profile lookup in high-throughput systems.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936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Deque: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Superior for sliding windows due to O(1) complexity at both ends, preventing memory bloat.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6783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Heap: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Maintains top risky users in O(log n) time, faster than sorting the entire user base.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834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 (Adj. List):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O(1) edge insertion, critical for modeling transaction flow in real-time.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885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Binary Search: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Enables O(log n) percentile calculation for contextualizing risk scores.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60936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Queue: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Ensures fair, sequential processing of flagged fraud cases (FIFO).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804029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Chapter 5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0932" y="1247537"/>
            <a:ext cx="10020776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Complexity Analysis: Time Efficiency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790932" y="2292668"/>
            <a:ext cx="1304853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 is designed for real-time processing, with most core operations achieving constant or logarithmic time complexity.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0932" y="2908340"/>
            <a:ext cx="13048536" cy="3901440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8552" y="2915960"/>
            <a:ext cx="13033296" cy="6477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24771" y="3059073"/>
            <a:ext cx="345412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 Lookup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938474" y="3059073"/>
            <a:ext cx="345031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848368" y="3059073"/>
            <a:ext cx="475749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Hash table access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8552" y="3563660"/>
            <a:ext cx="13033296" cy="6477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4771" y="3706773"/>
            <a:ext cx="345412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Pattern Check (Bloom)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38474" y="3706773"/>
            <a:ext cx="345031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O(k)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848368" y="3706773"/>
            <a:ext cx="475749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 = hash functions (constant)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8552" y="4211360"/>
            <a:ext cx="13033296" cy="6477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4771" y="4354473"/>
            <a:ext cx="345412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Pattern Check (Trie)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38474" y="4354473"/>
            <a:ext cx="345031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O(m)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848368" y="4354473"/>
            <a:ext cx="475749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 = pattern length (short)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8552" y="4859060"/>
            <a:ext cx="13033296" cy="6477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24771" y="5002173"/>
            <a:ext cx="345412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Queue/Deque Operations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938474" y="5002173"/>
            <a:ext cx="345031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848368" y="5002173"/>
            <a:ext cx="475749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Enqueue, Dequeue, Append, Pop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8552" y="5506760"/>
            <a:ext cx="13033296" cy="6477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4771" y="5649873"/>
            <a:ext cx="345412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Risk Heap Insert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938474" y="5649873"/>
            <a:ext cx="345031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O(log n)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848368" y="5649873"/>
            <a:ext cx="475749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Efficient priority management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798552" y="6154460"/>
            <a:ext cx="13033296" cy="6477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24771" y="6297573"/>
            <a:ext cx="345412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Deviation Score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4938474" y="6297573"/>
            <a:ext cx="345031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8848368" y="6297573"/>
            <a:ext cx="475749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 = sliding window size (dominant factor)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90932" y="7063978"/>
            <a:ext cx="1304853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Overall Per-Transaction Complexity: </a:t>
            </a:r>
            <a:r>
              <a:rPr lang="en-US" sz="1750" dirty="0">
                <a:solidFill>
                  <a:srgbClr val="BDA189"/>
                </a:solidFill>
                <a:highlight>
                  <a:srgbClr val="BE6841"/>
                </a:highlight>
                <a:latin typeface="Manrope" pitchFamily="34" charset="0"/>
                <a:ea typeface="Manrope" pitchFamily="34" charset="-122"/>
                <a:cs typeface="Manrope" pitchFamily="34" charset="-120"/>
              </a:rPr>
              <a:t>O(n)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dominated by the statistical analysis over the fixed-size sliding window.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605" y="554950"/>
            <a:ext cx="7486888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Space Complexity: Linear Scaling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49605" y="1506022"/>
            <a:ext cx="1333119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 exhibits linear space scaling </a:t>
            </a:r>
            <a:r>
              <a:rPr lang="en-US" sz="14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O(u)</a:t>
            </a: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respect to the number of users, making it predictable and manageable for production deployment.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2383988" y="2759393"/>
            <a:ext cx="231993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Profiles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9605" y="3160752"/>
            <a:ext cx="405431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O(u)</a:t>
            </a: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Hash Table storage.</a:t>
            </a:r>
            <a:endParaRPr lang="en-US" sz="1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89" y="2011680"/>
            <a:ext cx="4665821" cy="466582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526" y="3016270"/>
            <a:ext cx="277654" cy="3470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26479" y="2610922"/>
            <a:ext cx="231993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Sliding Windows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926479" y="3012281"/>
            <a:ext cx="4054316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O(u × w)</a:t>
            </a: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Dominant factor. Bounded memory per user.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289" y="2011680"/>
            <a:ext cx="4665821" cy="466582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982" y="3016270"/>
            <a:ext cx="277654" cy="3470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26479" y="5231487"/>
            <a:ext cx="231993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Transaction Graph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9926479" y="5632847"/>
            <a:ext cx="405431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O(V + E)</a:t>
            </a: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Scales with users and transfers.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289" y="2011680"/>
            <a:ext cx="4665821" cy="4665821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982" y="5325725"/>
            <a:ext cx="277654" cy="3470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383988" y="5083016"/>
            <a:ext cx="231993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Bloom Filter</a:t>
            </a:r>
            <a:endParaRPr lang="en-US" sz="1800" dirty="0"/>
          </a:p>
        </p:txBody>
      </p:sp>
      <p:sp>
        <p:nvSpPr>
          <p:cNvPr id="17" name="Text 9"/>
          <p:cNvSpPr/>
          <p:nvPr/>
        </p:nvSpPr>
        <p:spPr>
          <a:xfrm>
            <a:off x="649605" y="5484376"/>
            <a:ext cx="4054316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O(m)</a:t>
            </a: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Fixed size, independent of pattern count.</a:t>
            </a:r>
            <a:endParaRPr lang="en-US" sz="14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2289" y="2011680"/>
            <a:ext cx="4665821" cy="4665821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1526" y="5325725"/>
            <a:ext cx="277654" cy="347067"/>
          </a:xfrm>
          <a:prstGeom prst="rect">
            <a:avLst/>
          </a:prstGeom>
        </p:spPr>
      </p:pic>
      <p:sp>
        <p:nvSpPr>
          <p:cNvPr id="20" name="Shape 10"/>
          <p:cNvSpPr/>
          <p:nvPr/>
        </p:nvSpPr>
        <p:spPr>
          <a:xfrm>
            <a:off x="649605" y="6886218"/>
            <a:ext cx="13331190" cy="788432"/>
          </a:xfrm>
          <a:prstGeom prst="roundRect">
            <a:avLst>
              <a:gd name="adj" fmla="val 3531"/>
            </a:avLst>
          </a:prstGeom>
          <a:solidFill>
            <a:srgbClr val="391F13"/>
          </a:solidFill>
          <a:ln/>
        </p:spPr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104" y="7168991"/>
            <a:ext cx="231934" cy="185499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1252537" y="7118033"/>
            <a:ext cx="12542758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10,000 users, the total memory usage is approximately 284 MB, with sliding windows accounting for over 50% of the total memory footprint.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184" y="556379"/>
            <a:ext cx="252936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Chapter 7: Results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08184" y="953333"/>
            <a:ext cx="8260913" cy="632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Metrics &amp; Validation</a:t>
            </a:r>
            <a:endParaRPr lang="en-US" sz="3950" dirty="0"/>
          </a:p>
        </p:txBody>
      </p:sp>
      <p:sp>
        <p:nvSpPr>
          <p:cNvPr id="4" name="Text 2"/>
          <p:cNvSpPr/>
          <p:nvPr/>
        </p:nvSpPr>
        <p:spPr>
          <a:xfrm>
            <a:off x="708184" y="1889165"/>
            <a:ext cx="1321403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Testing on 10,000 transactions confirmed high accuracy and real-time processing capability.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8184" y="2769156"/>
            <a:ext cx="3053596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0.003</a:t>
            </a:r>
            <a:endParaRPr lang="en-US" sz="5250" dirty="0"/>
          </a:p>
        </p:txBody>
      </p:sp>
      <p:sp>
        <p:nvSpPr>
          <p:cNvPr id="6" name="Text 4"/>
          <p:cNvSpPr/>
          <p:nvPr/>
        </p:nvSpPr>
        <p:spPr>
          <a:xfrm>
            <a:off x="953333" y="3689628"/>
            <a:ext cx="256329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Avg. Processing Time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08184" y="4208026"/>
            <a:ext cx="3053596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Seconds per transaction, enabling real-time analysis.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014668" y="2769156"/>
            <a:ext cx="3053715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333</a:t>
            </a:r>
            <a:endParaRPr lang="en-US" sz="5250" dirty="0"/>
          </a:p>
        </p:txBody>
      </p:sp>
      <p:sp>
        <p:nvSpPr>
          <p:cNvPr id="9" name="Text 7"/>
          <p:cNvSpPr/>
          <p:nvPr/>
        </p:nvSpPr>
        <p:spPr>
          <a:xfrm>
            <a:off x="4025027" y="3689628"/>
            <a:ext cx="303299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Transactions per Second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014668" y="4208026"/>
            <a:ext cx="3053715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throughput capacity.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8184" y="5361503"/>
            <a:ext cx="3053596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98.9%</a:t>
            </a:r>
            <a:endParaRPr lang="en-US" sz="5250" dirty="0"/>
          </a:p>
        </p:txBody>
      </p:sp>
      <p:sp>
        <p:nvSpPr>
          <p:cNvPr id="12" name="Text 10"/>
          <p:cNvSpPr/>
          <p:nvPr/>
        </p:nvSpPr>
        <p:spPr>
          <a:xfrm>
            <a:off x="970240" y="6281976"/>
            <a:ext cx="252936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Accuracy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08184" y="6800374"/>
            <a:ext cx="3053596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Overall system accuracy on test data.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014668" y="5361503"/>
            <a:ext cx="3053715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94.7%</a:t>
            </a:r>
            <a:endParaRPr lang="en-US" sz="5250" dirty="0"/>
          </a:p>
        </p:txBody>
      </p:sp>
      <p:sp>
        <p:nvSpPr>
          <p:cNvPr id="15" name="Text 13"/>
          <p:cNvSpPr/>
          <p:nvPr/>
        </p:nvSpPr>
        <p:spPr>
          <a:xfrm>
            <a:off x="4276844" y="6281976"/>
            <a:ext cx="252936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F1-Score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4014668" y="6800374"/>
            <a:ext cx="305371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Balanced measure of precision and recall.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69637" y="2642830"/>
            <a:ext cx="3035141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Risk Distribution</a:t>
            </a:r>
            <a:endParaRPr lang="en-US" sz="23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637" y="3249692"/>
            <a:ext cx="6360200" cy="3126343"/>
          </a:xfrm>
          <a:prstGeom prst="rect">
            <a:avLst/>
          </a:prstGeom>
        </p:spPr>
      </p:pic>
      <p:sp>
        <p:nvSpPr>
          <p:cNvPr id="19" name="Shape 16"/>
          <p:cNvSpPr/>
          <p:nvPr/>
        </p:nvSpPr>
        <p:spPr>
          <a:xfrm>
            <a:off x="7864793" y="6406515"/>
            <a:ext cx="202287" cy="202287"/>
          </a:xfrm>
          <a:prstGeom prst="roundRect">
            <a:avLst>
              <a:gd name="adj" fmla="val 9041"/>
            </a:avLst>
          </a:prstGeom>
          <a:solidFill>
            <a:srgbClr val="5B321F"/>
          </a:solidFill>
          <a:ln/>
        </p:spPr>
      </p:sp>
      <p:sp>
        <p:nvSpPr>
          <p:cNvPr id="20" name="Text 17"/>
          <p:cNvSpPr/>
          <p:nvPr/>
        </p:nvSpPr>
        <p:spPr>
          <a:xfrm>
            <a:off x="8128040" y="6406515"/>
            <a:ext cx="1460063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 Risk (&lt; 0.3)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9740503" y="6406515"/>
            <a:ext cx="202287" cy="202287"/>
          </a:xfrm>
          <a:prstGeom prst="roundRect">
            <a:avLst>
              <a:gd name="adj" fmla="val 9041"/>
            </a:avLst>
          </a:prstGeom>
          <a:solidFill>
            <a:srgbClr val="B5633E"/>
          </a:solidFill>
          <a:ln/>
        </p:spPr>
      </p:sp>
      <p:sp>
        <p:nvSpPr>
          <p:cNvPr id="22" name="Text 19"/>
          <p:cNvSpPr/>
          <p:nvPr/>
        </p:nvSpPr>
        <p:spPr>
          <a:xfrm>
            <a:off x="10003750" y="6406515"/>
            <a:ext cx="1755219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Medium Risk (0.3 - 0.7)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11911370" y="6406515"/>
            <a:ext cx="202287" cy="202287"/>
          </a:xfrm>
          <a:prstGeom prst="roundRect">
            <a:avLst>
              <a:gd name="adj" fmla="val 9041"/>
            </a:avLst>
          </a:prstGeom>
          <a:solidFill>
            <a:srgbClr val="DAA892"/>
          </a:solidFill>
          <a:ln/>
        </p:spPr>
      </p:sp>
      <p:sp>
        <p:nvSpPr>
          <p:cNvPr id="24" name="Text 21"/>
          <p:cNvSpPr/>
          <p:nvPr/>
        </p:nvSpPr>
        <p:spPr>
          <a:xfrm>
            <a:off x="12174617" y="6406515"/>
            <a:ext cx="1501259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Risk (&gt; 0.7)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298" y="736521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Chapter 8 &amp; 9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668298" y="1111210"/>
            <a:ext cx="6104453" cy="596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Advantages and Trade-offs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668298" y="1994178"/>
            <a:ext cx="7807404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system's strength lies in its multi-layered approach, but it faces inherent limitations due to the nature of the data structures used.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68298" y="3010853"/>
            <a:ext cx="2982039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Advantages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68298" y="3559731"/>
            <a:ext cx="3670816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Multi-layered Detection:</a:t>
            </a: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Combines probabilistic (Bloom) and deterministic (Trie) methods.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68298" y="4543068"/>
            <a:ext cx="3670816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Performance:</a:t>
            </a: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O(n) per-transaction complexity.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68298" y="5220891"/>
            <a:ext cx="3670816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Memory Efficient:</a:t>
            </a: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Bloom Filter reduces memory footprint by 90% compared to full hash sets.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68298" y="6204228"/>
            <a:ext cx="3670816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Prioritization:</a:t>
            </a: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Heap-based ranking focuses review resources on highest risks.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812506" y="3010853"/>
            <a:ext cx="286416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Limitations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4812506" y="3559731"/>
            <a:ext cx="3670816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Bloom Filter:</a:t>
            </a: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May produce false positives (2-3% of clean transactions).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12506" y="4543068"/>
            <a:ext cx="3670816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Trie:</a:t>
            </a: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Only supports exact pattern matching; cannot detect variations.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812506" y="5220891"/>
            <a:ext cx="3670816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Sliding Window:</a:t>
            </a: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Fixed context; misses long-term trends and suffers from the "cold start" problem for new users.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4812506" y="6509742"/>
            <a:ext cx="3670816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Risk Scoring:</a:t>
            </a: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Uses linear weighting and hard-coded thresholds, lacking adaptive learning.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5998" y="463272"/>
            <a:ext cx="210597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Chapter 10</a:t>
            </a:r>
            <a:endParaRPr lang="en-US" sz="1650" dirty="0"/>
          </a:p>
        </p:txBody>
      </p:sp>
      <p:sp>
        <p:nvSpPr>
          <p:cNvPr id="4" name="Text 1"/>
          <p:cNvSpPr/>
          <p:nvPr/>
        </p:nvSpPr>
        <p:spPr>
          <a:xfrm>
            <a:off x="6075998" y="793909"/>
            <a:ext cx="7183993" cy="52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Enhancements &amp; Scalability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6075998" y="1573054"/>
            <a:ext cx="7964805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evolve into a production-ready system, future work will focus on integrating machine learning and distributed systems for enhanced features and performance.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075998" y="2301597"/>
            <a:ext cx="673894" cy="1240393"/>
          </a:xfrm>
          <a:prstGeom prst="roundRect">
            <a:avLst>
              <a:gd name="adj" fmla="val 360026"/>
            </a:avLst>
          </a:prstGeom>
          <a:solidFill>
            <a:srgbClr val="40424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619" y="2763798"/>
            <a:ext cx="252651" cy="3158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18365" y="2470071"/>
            <a:ext cx="210597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 Integration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918365" y="2834402"/>
            <a:ext cx="7122438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supervised learning for dynamic weight adjustment and neural networks for complex pattern recognition.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6075998" y="3710464"/>
            <a:ext cx="673894" cy="1240393"/>
          </a:xfrm>
          <a:prstGeom prst="roundRect">
            <a:avLst>
              <a:gd name="adj" fmla="val 360026"/>
            </a:avLst>
          </a:prstGeom>
          <a:solidFill>
            <a:srgbClr val="40424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619" y="4172664"/>
            <a:ext cx="252651" cy="31587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918365" y="3878937"/>
            <a:ext cx="210597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Distributed Systems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6918365" y="4243268"/>
            <a:ext cx="7122438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Kafka Streams for real-time processing and Cassandra/Redis for scalable persistence and caching.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6075998" y="5119330"/>
            <a:ext cx="673894" cy="1240393"/>
          </a:xfrm>
          <a:prstGeom prst="roundRect">
            <a:avLst>
              <a:gd name="adj" fmla="val 360026"/>
            </a:avLst>
          </a:prstGeom>
          <a:solidFill>
            <a:srgbClr val="404245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619" y="5581531"/>
            <a:ext cx="252651" cy="31587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918365" y="5287804"/>
            <a:ext cx="267307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Advanced Data Structures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6918365" y="5652135"/>
            <a:ext cx="7122438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Explore Count-Min Sketch for frequency estimation and Skip Lists for dynamic percentile calculation.</a:t>
            </a:r>
            <a:endParaRPr lang="en-US" sz="1300" dirty="0"/>
          </a:p>
        </p:txBody>
      </p:sp>
      <p:sp>
        <p:nvSpPr>
          <p:cNvPr id="18" name="Shape 12"/>
          <p:cNvSpPr/>
          <p:nvPr/>
        </p:nvSpPr>
        <p:spPr>
          <a:xfrm>
            <a:off x="6075998" y="6528197"/>
            <a:ext cx="673894" cy="1240393"/>
          </a:xfrm>
          <a:prstGeom prst="roundRect">
            <a:avLst>
              <a:gd name="adj" fmla="val 360026"/>
            </a:avLst>
          </a:prstGeom>
          <a:solidFill>
            <a:srgbClr val="404245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619" y="6990398"/>
            <a:ext cx="252651" cy="31587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918365" y="6696670"/>
            <a:ext cx="210597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Features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6918365" y="7061002"/>
            <a:ext cx="7122438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 Geolocation Analysis (impossible travel) and Graph Algorithms (PageRank) for deeper insights.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1479</Words>
  <Application>Microsoft Office PowerPoint</Application>
  <PresentationFormat>Custom</PresentationFormat>
  <Paragraphs>161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Manrope</vt:lpstr>
      <vt:lpstr>Prata</vt:lpstr>
      <vt:lpstr>Consolas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bharath govindaraj</dc:creator>
  <cp:lastModifiedBy>bharath govindaraj</cp:lastModifiedBy>
  <cp:revision>5</cp:revision>
  <dcterms:created xsi:type="dcterms:W3CDTF">2025-10-10T18:03:55Z</dcterms:created>
  <dcterms:modified xsi:type="dcterms:W3CDTF">2025-10-10T19:00:13Z</dcterms:modified>
</cp:coreProperties>
</file>